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71" r:id="rId1"/>
  </p:sldMasterIdLst>
  <p:notesMasterIdLst>
    <p:notesMasterId r:id="rId27"/>
  </p:notesMasterIdLst>
  <p:handoutMasterIdLst>
    <p:handoutMasterId r:id="rId28"/>
  </p:handoutMasterIdLst>
  <p:sldIdLst>
    <p:sldId id="469" r:id="rId2"/>
    <p:sldId id="515" r:id="rId3"/>
    <p:sldId id="516" r:id="rId4"/>
    <p:sldId id="520" r:id="rId5"/>
    <p:sldId id="518" r:id="rId6"/>
    <p:sldId id="521" r:id="rId7"/>
    <p:sldId id="523" r:id="rId8"/>
    <p:sldId id="525" r:id="rId9"/>
    <p:sldId id="522" r:id="rId10"/>
    <p:sldId id="519" r:id="rId11"/>
    <p:sldId id="531" r:id="rId12"/>
    <p:sldId id="532" r:id="rId13"/>
    <p:sldId id="534" r:id="rId14"/>
    <p:sldId id="544" r:id="rId15"/>
    <p:sldId id="539" r:id="rId16"/>
    <p:sldId id="540" r:id="rId17"/>
    <p:sldId id="541" r:id="rId18"/>
    <p:sldId id="551" r:id="rId19"/>
    <p:sldId id="545" r:id="rId20"/>
    <p:sldId id="546" r:id="rId21"/>
    <p:sldId id="547" r:id="rId22"/>
    <p:sldId id="549" r:id="rId23"/>
    <p:sldId id="548" r:id="rId24"/>
    <p:sldId id="550" r:id="rId25"/>
    <p:sldId id="498" r:id="rId26"/>
  </p:sldIdLst>
  <p:sldSz cx="9144000" cy="6858000" type="screen4x3"/>
  <p:notesSz cx="6858000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66FF"/>
    <a:srgbClr val="009900"/>
    <a:srgbClr val="000099"/>
    <a:srgbClr val="E9EBF7"/>
    <a:srgbClr val="E2E5FE"/>
    <a:srgbClr val="CCE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3" autoAdjust="0"/>
    <p:restoredTop sz="94813" autoAdjust="0"/>
  </p:normalViewPr>
  <p:slideViewPr>
    <p:cSldViewPr>
      <p:cViewPr varScale="1">
        <p:scale>
          <a:sx n="84" d="100"/>
          <a:sy n="84" d="100"/>
        </p:scale>
        <p:origin x="936" y="82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11453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0946" cy="496332"/>
          </a:xfrm>
          <a:prstGeom prst="rect">
            <a:avLst/>
          </a:prstGeom>
        </p:spPr>
        <p:txBody>
          <a:bodyPr vert="horz" lIns="92195" tIns="46096" rIns="92195" bIns="46096" rtlCol="0"/>
          <a:lstStyle>
            <a:lvl1pPr algn="l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5453" y="2"/>
            <a:ext cx="2970946" cy="496332"/>
          </a:xfrm>
          <a:prstGeom prst="rect">
            <a:avLst/>
          </a:prstGeom>
        </p:spPr>
        <p:txBody>
          <a:bodyPr vert="horz" lIns="92195" tIns="46096" rIns="92195" bIns="46096" rtlCol="0"/>
          <a:lstStyle>
            <a:lvl1pPr algn="r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FB13297B-9018-4947-8275-C9498DD15653}" type="datetimeFigureOut">
              <a:rPr lang="pl-PL"/>
              <a:pPr>
                <a:defRPr/>
              </a:pPr>
              <a:t>2020-05-05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7115"/>
            <a:ext cx="2970946" cy="497928"/>
          </a:xfrm>
          <a:prstGeom prst="rect">
            <a:avLst/>
          </a:prstGeom>
        </p:spPr>
        <p:txBody>
          <a:bodyPr vert="horz" lIns="92195" tIns="46096" rIns="92195" bIns="46096" rtlCol="0" anchor="b"/>
          <a:lstStyle>
            <a:lvl1pPr algn="l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5453" y="9427115"/>
            <a:ext cx="2970946" cy="497928"/>
          </a:xfrm>
          <a:prstGeom prst="rect">
            <a:avLst/>
          </a:prstGeom>
        </p:spPr>
        <p:txBody>
          <a:bodyPr vert="horz" lIns="92195" tIns="46096" rIns="92195" bIns="46096" rtlCol="0" anchor="b"/>
          <a:lstStyle>
            <a:lvl1pPr algn="r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292FFE6-1662-41F1-86B9-88D2CD20FF1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3738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6" name="AutoShape 7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935200" y="-12806363"/>
            <a:ext cx="18065750" cy="135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480" y="4714357"/>
            <a:ext cx="5474228" cy="4454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</p:spTree>
    <p:extLst>
      <p:ext uri="{BB962C8B-B14F-4D97-AF65-F5344CB8AC3E}">
        <p14:creationId xmlns:p14="http://schemas.microsoft.com/office/powerpoint/2010/main" val="3310957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144527" y="754873"/>
            <a:ext cx="2568947" cy="37232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195" tIns="46096" rIns="92195" bIns="46096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8000"/>
              </a:lnSpc>
              <a:spcBef>
                <a:spcPct val="0"/>
              </a:spcBef>
              <a:buFont typeface="Arial" charset="0"/>
              <a:buNone/>
            </a:pPr>
            <a:endParaRPr lang="pl-PL" altLang="pl-PL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4355"/>
            <a:ext cx="5475830" cy="44558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66438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D2954A-2A0A-4696-9445-2E5C044322F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FBF50-57B1-4BFF-AAE3-76CFFC797D3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0AE00-28BF-4DB6-908C-F5F1B39608A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A7CB1-DF7B-4B20-A409-41B9C55D58D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D04A8-6218-4C76-87CD-AC94E729DB3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4247A-383D-4AD2-B984-05508004EBF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4FB8E-A135-4F69-8646-A73BCB653D1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58A27-1CBA-4131-A6FC-A3C48652C78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EC123-CCB1-413B-B76E-F78DD04BC31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C8674-796E-4F1C-9B83-671D8D6E883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DDA9D-AA43-4777-813A-E343A5F9E6B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CEF863D6-6477-435D-9A68-AB433AF470D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ctrTitle"/>
          </p:nvPr>
        </p:nvSpPr>
        <p:spPr>
          <a:xfrm>
            <a:off x="4572000" y="2276872"/>
            <a:ext cx="3456384" cy="3744416"/>
          </a:xfrm>
        </p:spPr>
        <p:txBody>
          <a:bodyPr>
            <a:noAutofit/>
          </a:bodyPr>
          <a:lstStyle/>
          <a:p>
            <a:r>
              <a:rPr lang="pl-PL" sz="4000" b="1" i="1" dirty="0" smtClean="0">
                <a:solidFill>
                  <a:schemeClr val="tx1"/>
                </a:solidFill>
              </a:rPr>
              <a:t>ASF</a:t>
            </a:r>
            <a:r>
              <a:rPr lang="pl-PL" sz="2800" i="1" dirty="0" smtClean="0">
                <a:solidFill>
                  <a:schemeClr val="tx1"/>
                </a:solidFill>
              </a:rPr>
              <a:t> - ubój</a:t>
            </a:r>
            <a:r>
              <a:rPr lang="pl-PL" sz="2800" b="0" i="1" dirty="0" smtClean="0">
                <a:solidFill>
                  <a:schemeClr val="tx1"/>
                </a:solidFill>
              </a:rPr>
              <a:t>, oznakowanie </a:t>
            </a:r>
            <a:r>
              <a:rPr lang="pl-PL" sz="2800" b="0" i="1" dirty="0">
                <a:solidFill>
                  <a:schemeClr val="tx1"/>
                </a:solidFill>
              </a:rPr>
              <a:t>oraz umieszczanie </a:t>
            </a:r>
            <a:r>
              <a:rPr lang="pl-PL" sz="2800" b="0" i="1" dirty="0" smtClean="0">
                <a:solidFill>
                  <a:schemeClr val="tx1"/>
                </a:solidFill>
              </a:rPr>
              <a:t/>
            </a:r>
            <a:br>
              <a:rPr lang="pl-PL" sz="2800" b="0" i="1" dirty="0" smtClean="0">
                <a:solidFill>
                  <a:schemeClr val="tx1"/>
                </a:solidFill>
              </a:rPr>
            </a:br>
            <a:r>
              <a:rPr lang="pl-PL" sz="2800" b="0" i="1" dirty="0" smtClean="0">
                <a:solidFill>
                  <a:schemeClr val="tx1"/>
                </a:solidFill>
              </a:rPr>
              <a:t>na </a:t>
            </a:r>
            <a:r>
              <a:rPr lang="pl-PL" sz="2800" b="0" i="1" dirty="0">
                <a:solidFill>
                  <a:schemeClr val="tx1"/>
                </a:solidFill>
              </a:rPr>
              <a:t>rynku </a:t>
            </a:r>
            <a:r>
              <a:rPr lang="pl-PL" sz="2800" b="0" i="1" dirty="0" smtClean="0">
                <a:solidFill>
                  <a:schemeClr val="tx1"/>
                </a:solidFill>
              </a:rPr>
              <a:t>mięsa </a:t>
            </a:r>
            <a:r>
              <a:rPr lang="pl-PL" sz="2800" b="0" i="1" dirty="0">
                <a:solidFill>
                  <a:schemeClr val="tx1"/>
                </a:solidFill>
              </a:rPr>
              <a:t>i jego </a:t>
            </a:r>
            <a:r>
              <a:rPr lang="pl-PL" sz="2800" b="0" i="1" dirty="0" smtClean="0">
                <a:solidFill>
                  <a:schemeClr val="tx1"/>
                </a:solidFill>
              </a:rPr>
              <a:t>przetworów – pozyskanych od świń i dzików.</a:t>
            </a:r>
            <a:endParaRPr lang="pl-PL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5" y="548680"/>
            <a:ext cx="3888432" cy="2877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355976" y="620688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l-PL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Główny Inspektorat Weterynarii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0" y="3579465"/>
            <a:ext cx="4215102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125538"/>
            <a:ext cx="8229600" cy="3599606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pl-PL" sz="1800" b="1" dirty="0">
                <a:solidFill>
                  <a:srgbClr val="FF0000"/>
                </a:solidFill>
                <a:latin typeface="+mj-lt"/>
              </a:rPr>
              <a:t>Oznakowanie </a:t>
            </a:r>
            <a:r>
              <a:rPr lang="pl-PL" altLang="pl-PL" sz="1800" b="1" dirty="0">
                <a:solidFill>
                  <a:srgbClr val="FF0000"/>
                </a:solidFill>
                <a:latin typeface="+mj-lt"/>
              </a:rPr>
              <a:t>świeżego</a:t>
            </a:r>
            <a:r>
              <a:rPr lang="pl-PL" altLang="pl-PL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pl-PL" altLang="pl-PL" sz="1800" b="1" dirty="0">
                <a:solidFill>
                  <a:srgbClr val="FF0000"/>
                </a:solidFill>
                <a:latin typeface="+mj-lt"/>
              </a:rPr>
              <a:t>mięsa, mięsa mielonego, mięsa odkostnionego mechanicznie, surowych wyrobów mięsnych i produktów mięsnych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, które mogą być w drodze </a:t>
            </a:r>
            <a:r>
              <a:rPr lang="pl-PL" sz="1800" b="1" u="sng" dirty="0">
                <a:solidFill>
                  <a:srgbClr val="FF0000"/>
                </a:solidFill>
                <a:latin typeface="+mj-lt"/>
              </a:rPr>
              <a:t>odstępstwa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 przedmiotem wysyłki do innych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państw (z wyjątkiem państw trzecich zakazujących wwozu mięsa wieprzowego tak pozyskanego):</a:t>
            </a:r>
            <a:endParaRPr lang="pl-PL" sz="1800" dirty="0">
              <a:latin typeface="+mj-l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l-PL" sz="1800" dirty="0">
                <a:latin typeface="+mj-lt"/>
              </a:rPr>
              <a:t>znak jakości zdrowotnej dla świeżego mięsa, przewidziany w rozdziale III sekcja I załącznika I do rozporządzenia (WE) nr 854/2004 (</a:t>
            </a:r>
            <a:r>
              <a:rPr lang="pl-PL" sz="1800" dirty="0">
                <a:solidFill>
                  <a:srgbClr val="FF0000"/>
                </a:solidFill>
                <a:latin typeface="+mj-lt"/>
              </a:rPr>
              <a:t>znak owalny</a:t>
            </a:r>
            <a:r>
              <a:rPr lang="pl-PL" sz="1800" dirty="0">
                <a:latin typeface="+mj-lt"/>
              </a:rPr>
              <a:t>), </a:t>
            </a:r>
            <a:endParaRPr lang="pl-PL" sz="1800" dirty="0" smtClean="0">
              <a:latin typeface="+mj-l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l-PL" sz="1800" dirty="0" smtClean="0">
                <a:latin typeface="+mj-lt"/>
              </a:rPr>
              <a:t>znak </a:t>
            </a:r>
            <a:r>
              <a:rPr lang="pl-PL" sz="1800" dirty="0">
                <a:latin typeface="+mj-lt"/>
              </a:rPr>
              <a:t>identyfikacyjny dla mięsa mielonego, mięsa odkostnionego mechanicznie, surowych wyrobów mięsnych i produktów mięsnych, przewidziany w sekcji I załącznika II do rozporządzenia (WE) nr 853/2004 (</a:t>
            </a:r>
            <a:r>
              <a:rPr lang="pl-PL" sz="1800" dirty="0">
                <a:solidFill>
                  <a:srgbClr val="FF0000"/>
                </a:solidFill>
                <a:latin typeface="+mj-lt"/>
              </a:rPr>
              <a:t>znak owalny</a:t>
            </a:r>
            <a:r>
              <a:rPr lang="pl-PL" sz="1800" dirty="0" smtClean="0">
                <a:latin typeface="+mj-lt"/>
              </a:rPr>
              <a:t>).</a:t>
            </a:r>
            <a:endParaRPr lang="pl-PL" sz="1800" dirty="0">
              <a:latin typeface="+mj-lt"/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4585874" y="4496115"/>
            <a:ext cx="3161568" cy="18945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WE</a:t>
            </a:r>
            <a:endParaRPr lang="en-GB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Scenariusz 2 – świnie przemieszczane z obszaru objętego ograniczeniami</a:t>
            </a:r>
          </a:p>
        </p:txBody>
      </p:sp>
    </p:spTree>
    <p:extLst>
      <p:ext uri="{BB962C8B-B14F-4D97-AF65-F5344CB8AC3E}">
        <p14:creationId xmlns:p14="http://schemas.microsoft.com/office/powerpoint/2010/main" val="8111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980727"/>
            <a:ext cx="8229600" cy="5400601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Świnie takie mogą być przemieszczone bezpośrednio do uboju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do wyznaczonej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rzeźni w ramach tego samego obszaru, pod warunkiem, że: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</a:rPr>
              <a:t>właściwy powiatowy lekarz weterynarii wydał pozwolenie na </a:t>
            </a:r>
            <a:r>
              <a:rPr lang="pl-PL" sz="1800" dirty="0" smtClean="0">
                <a:solidFill>
                  <a:schemeClr val="tx1"/>
                </a:solidFill>
              </a:rPr>
              <a:t>przemieszczenie,</a:t>
            </a:r>
            <a:endParaRPr lang="pl-PL" sz="1800" dirty="0" smtClean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maksymalnie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24 h przed przemieszczeniem zostały zbadane klinicznie przez urzędowego lekarza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weterynarii,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</a:rPr>
              <a:t>dodatkowo w ramach badania </a:t>
            </a:r>
            <a:r>
              <a:rPr lang="pl-PL" sz="1800" dirty="0" err="1">
                <a:solidFill>
                  <a:schemeClr val="tx1"/>
                </a:solidFill>
              </a:rPr>
              <a:t>przedubojowego</a:t>
            </a:r>
            <a:r>
              <a:rPr lang="pl-PL" sz="1800" dirty="0">
                <a:solidFill>
                  <a:schemeClr val="tx1"/>
                </a:solidFill>
              </a:rPr>
              <a:t> w gospodarstwie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formalna kontrola (dokumentacja, oznakowanie) nie budzi zastrzeżeń.</a:t>
            </a:r>
          </a:p>
          <a:p>
            <a:pPr marL="0" indent="0" algn="just">
              <a:buNone/>
              <a:defRPr/>
            </a:pPr>
            <a:r>
              <a:rPr lang="pl-PL" sz="2000" dirty="0">
                <a:solidFill>
                  <a:schemeClr val="tx1"/>
                </a:solidFill>
              </a:rPr>
              <a:t>Poświadczeniem spełnienia wymagań jest wystawione przez wyznaczonego urzędowego lekarza weterynarii świadectwo zdrowia na partię zwierząt. Zachowuje ono ważność przez 48 godzin od chwili wystawienia.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3124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67543" y="1124744"/>
            <a:ext cx="4871045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pl-PL" sz="1600" dirty="0" smtClean="0">
                <a:solidFill>
                  <a:schemeClr val="tx1"/>
                </a:solidFill>
                <a:latin typeface="+mj-lt"/>
              </a:rPr>
              <a:t>W takim przypadku mięso wieprzowe, surowe wyroby mięsne, MOM, mięso mielone i produkty mięsne* są znakowane znakiem jakości zdrowotnej (na tuszach, półtuszach, ćwierćtuszach) lub weterynaryjnym znakiem identyfikacyjnym (na etykietach), w kształcie:</a:t>
            </a:r>
          </a:p>
        </p:txBody>
      </p:sp>
      <p:sp>
        <p:nvSpPr>
          <p:cNvPr id="30" name="Rectangle 3"/>
          <p:cNvSpPr txBox="1">
            <a:spLocks/>
          </p:cNvSpPr>
          <p:nvPr/>
        </p:nvSpPr>
        <p:spPr>
          <a:xfrm>
            <a:off x="467544" y="2996952"/>
            <a:ext cx="4871045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pl-PL" sz="1600" b="1" dirty="0" smtClean="0">
                <a:solidFill>
                  <a:srgbClr val="0000FF"/>
                </a:solidFill>
                <a:latin typeface="+mj-lt"/>
              </a:rPr>
              <a:t>UWAGA!!!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pl-PL" sz="1600" b="1" dirty="0" smtClean="0">
                <a:solidFill>
                  <a:srgbClr val="0000FF"/>
                </a:solidFill>
                <a:latin typeface="+mj-lt"/>
              </a:rPr>
              <a:t>Dystrybucja ograniczona wyłącznie w obszarze zagrożenia. </a:t>
            </a:r>
          </a:p>
        </p:txBody>
      </p:sp>
      <p:sp>
        <p:nvSpPr>
          <p:cNvPr id="21" name="Rectangle 3"/>
          <p:cNvSpPr txBox="1">
            <a:spLocks/>
          </p:cNvSpPr>
          <p:nvPr/>
        </p:nvSpPr>
        <p:spPr>
          <a:xfrm>
            <a:off x="467544" y="3766485"/>
            <a:ext cx="8136904" cy="2516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>
                <a:solidFill>
                  <a:schemeClr val="tx1"/>
                </a:solidFill>
              </a:rPr>
              <a:t>* - Mięso wieprzowe, surowe wyroby mięsne, mięso mielone, mogą zostać poddane obróbce, w parametrach gwarantujących zniszczenie wirusa ASF (</a:t>
            </a:r>
            <a:r>
              <a:rPr lang="pl-PL" sz="1800" dirty="0" err="1">
                <a:solidFill>
                  <a:schemeClr val="tx1"/>
                </a:solidFill>
              </a:rPr>
              <a:t>rozp</a:t>
            </a:r>
            <a:r>
              <a:rPr lang="pl-PL" sz="1800" dirty="0">
                <a:solidFill>
                  <a:schemeClr val="tx1"/>
                </a:solidFill>
              </a:rPr>
              <a:t>. </a:t>
            </a:r>
            <a:r>
              <a:rPr lang="pl-PL" sz="1800" dirty="0" err="1">
                <a:solidFill>
                  <a:schemeClr val="tx1"/>
                </a:solidFill>
              </a:rPr>
              <a:t>MRiRW</a:t>
            </a:r>
            <a:r>
              <a:rPr lang="pl-PL" sz="1800" dirty="0">
                <a:solidFill>
                  <a:schemeClr val="tx1"/>
                </a:solidFill>
              </a:rPr>
              <a:t> z 21.10.2015 r. lub dyrektywa Rady 2002/99/WE)</a:t>
            </a:r>
            <a:r>
              <a:rPr lang="pl-PL" sz="1800" dirty="0"/>
              <a:t>. Tak uzyskane produkty mięsne mogą być oznakowane weterynaryjnym znakiem identyfikacyjnym </a:t>
            </a:r>
            <a:r>
              <a:rPr lang="pl-PL" sz="1800" b="1" dirty="0">
                <a:solidFill>
                  <a:srgbClr val="FF0000"/>
                </a:solidFill>
              </a:rPr>
              <a:t>w kształcie owalu</a:t>
            </a:r>
            <a:r>
              <a:rPr lang="pl-PL" sz="1800" dirty="0"/>
              <a:t>.  Dystrybucja bez ograniczeń. Z wyjątkiem określonych krajów trzecich zakazujących wwóz takich produktów. Konieczność wystawienia świadectwa zdrowia.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3" name="Pięciokąt foremny 2"/>
          <p:cNvSpPr/>
          <p:nvPr/>
        </p:nvSpPr>
        <p:spPr>
          <a:xfrm>
            <a:off x="5868144" y="1232756"/>
            <a:ext cx="2041427" cy="1944216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0" rtlCol="0" anchor="ctr"/>
          <a:lstStyle/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PL</a:t>
            </a:r>
          </a:p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12345678</a:t>
            </a:r>
          </a:p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IW</a:t>
            </a: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5004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052735"/>
            <a:ext cx="8229600" cy="5400601"/>
          </a:xfrm>
        </p:spPr>
        <p:txBody>
          <a:bodyPr>
            <a:noAutofit/>
          </a:bodyPr>
          <a:lstStyle/>
          <a:p>
            <a:pPr marL="297180" lvl="1" indent="0" algn="ctr">
              <a:buNone/>
              <a:defRPr/>
            </a:pPr>
            <a:r>
              <a:rPr lang="pl-PL" sz="1600" b="1" dirty="0">
                <a:solidFill>
                  <a:srgbClr val="0000FF"/>
                </a:solidFill>
                <a:latin typeface="+mj-lt"/>
              </a:rPr>
              <a:t>ODSTĘPSTWA OD </a:t>
            </a:r>
            <a:r>
              <a:rPr lang="pl-PL" sz="1600" b="1" dirty="0" smtClean="0">
                <a:solidFill>
                  <a:srgbClr val="0000FF"/>
                </a:solidFill>
                <a:latin typeface="+mj-lt"/>
              </a:rPr>
              <a:t>ZAKAZU</a:t>
            </a:r>
            <a:endParaRPr lang="pl-PL" sz="1600" dirty="0" smtClean="0">
              <a:solidFill>
                <a:schemeClr val="tx1"/>
              </a:solidFill>
              <a:latin typeface="+mj-lt"/>
            </a:endParaRPr>
          </a:p>
          <a:p>
            <a:pPr marL="3175" lvl="1" indent="0" algn="just"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Świnie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takie mogą być przemieszczone bezpośrednio do uboju do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rzeźni poza obszar zagrożenia, jeśli nie jest możliwy ubój w ramach obszaru pod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warunkiem, że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:</a:t>
            </a:r>
            <a:endParaRPr lang="pl-PL" sz="1800" b="1" dirty="0" smtClean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właściwy PLW poinformował PLW właściwego dla rzeźni o przemieszczeniu i dotarciu partii świń do rzeźni,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30 dni przed przemieszczeniem świń do rzeźni, nowe świnie nie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były wprowadzane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do gospodarstwa,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przemieszczane do rzeźni świnie przebywały w gospodarstwie przez min. 30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dni,</a:t>
            </a: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badanie laboratoryjne na obecność materiału gen. wirusa ASF – 7 dni przed przemieszczeniem </a:t>
            </a:r>
            <a:r>
              <a:rPr lang="pl-PL" sz="1800" b="1" dirty="0">
                <a:solidFill>
                  <a:srgbClr val="FF0000"/>
                </a:solidFill>
              </a:rPr>
              <a:t>(przed 12.04.2019 – 15 dni</a:t>
            </a:r>
            <a:r>
              <a:rPr lang="pl-PL" sz="1800" b="1" dirty="0" smtClean="0">
                <a:solidFill>
                  <a:srgbClr val="FF0000"/>
                </a:solidFill>
              </a:rPr>
              <a:t>)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, LUB </a:t>
            </a:r>
          </a:p>
          <a:p>
            <a:pPr marL="906463" lvl="4" indent="-342900" algn="just">
              <a:defRPr/>
            </a:pPr>
            <a:r>
              <a:rPr lang="pl-PL" sz="1800" b="1" dirty="0" smtClean="0">
                <a:solidFill>
                  <a:srgbClr val="0000FF"/>
                </a:solidFill>
              </a:rPr>
              <a:t>zintensyfikowane </a:t>
            </a:r>
            <a:r>
              <a:rPr lang="pl-PL" sz="1800" b="1" dirty="0">
                <a:solidFill>
                  <a:srgbClr val="0000FF"/>
                </a:solidFill>
              </a:rPr>
              <a:t>kontrole w gospodarstwie.</a:t>
            </a: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maksymalnie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24 h przed przemieszczeniem zostały zbadane klinicznie przez urzędowego lekarza weterynarii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,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</a:rPr>
              <a:t>dodatkowo w ramach badania </a:t>
            </a:r>
            <a:r>
              <a:rPr lang="pl-PL" sz="1800" dirty="0" err="1">
                <a:solidFill>
                  <a:schemeClr val="tx1"/>
                </a:solidFill>
              </a:rPr>
              <a:t>przedubojowego</a:t>
            </a:r>
            <a:r>
              <a:rPr lang="pl-PL" sz="1800" dirty="0">
                <a:solidFill>
                  <a:schemeClr val="tx1"/>
                </a:solidFill>
              </a:rPr>
              <a:t> w gospodarstwie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formalna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kontrola (dokumentacja, oznakowanie) nie budzi zastrzeżeń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.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1210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052735"/>
            <a:ext cx="8229600" cy="5400601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Poświadczeniem </a:t>
            </a:r>
            <a:r>
              <a:rPr lang="pl-PL" sz="2000" dirty="0">
                <a:solidFill>
                  <a:schemeClr val="tx1"/>
                </a:solidFill>
              </a:rPr>
              <a:t>spełnienia wymagań jest wystawione przez wyznaczonego urzędowego lekarza weterynarii świadectwo zdrowia na partię zwierząt. Zachowuje ono ważność przez 48 godzin od chwili wystawienia</a:t>
            </a:r>
            <a:r>
              <a:rPr lang="pl-PL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  <a:defRPr/>
            </a:pPr>
            <a:endParaRPr lang="pl-PL" sz="2000" b="1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prstClr val="black"/>
                </a:solidFill>
              </a:rPr>
              <a:t>Na terenie Polski </a:t>
            </a:r>
            <a:r>
              <a:rPr lang="pl-PL" sz="2000" dirty="0" smtClean="0">
                <a:solidFill>
                  <a:prstClr val="black"/>
                </a:solidFill>
              </a:rPr>
              <a:t>zalecane jest przeprowadzenie badania </a:t>
            </a:r>
            <a:r>
              <a:rPr lang="pl-PL" sz="2000" dirty="0">
                <a:solidFill>
                  <a:prstClr val="black"/>
                </a:solidFill>
              </a:rPr>
              <a:t>laboratoryjnego przed przemieszczeniem </a:t>
            </a:r>
            <a:r>
              <a:rPr lang="pl-PL" sz="2000" dirty="0" smtClean="0">
                <a:solidFill>
                  <a:prstClr val="black"/>
                </a:solidFill>
              </a:rPr>
              <a:t>świń do </a:t>
            </a:r>
            <a:r>
              <a:rPr lang="pl-PL" sz="2000" dirty="0">
                <a:solidFill>
                  <a:prstClr val="black"/>
                </a:solidFill>
              </a:rPr>
              <a:t>rzeźni</a:t>
            </a:r>
            <a:r>
              <a:rPr lang="pl-PL" sz="2000" dirty="0" smtClean="0">
                <a:solidFill>
                  <a:prstClr val="black"/>
                </a:solidFill>
              </a:rPr>
              <a:t>.</a:t>
            </a:r>
            <a:endParaRPr lang="pl-PL" sz="2000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29922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00601"/>
          </a:xfrm>
        </p:spPr>
        <p:txBody>
          <a:bodyPr>
            <a:noAutofit/>
          </a:bodyPr>
          <a:lstStyle/>
          <a:p>
            <a:pPr marL="297180" lvl="1" indent="0" algn="ctr">
              <a:buNone/>
              <a:defRPr/>
            </a:pPr>
            <a:r>
              <a:rPr lang="pl-PL" sz="1600" b="1" dirty="0">
                <a:solidFill>
                  <a:srgbClr val="0000FF"/>
                </a:solidFill>
              </a:rPr>
              <a:t>ODSTĘPSTWA OD </a:t>
            </a:r>
            <a:r>
              <a:rPr lang="pl-PL" sz="1600" b="1" dirty="0" smtClean="0">
                <a:solidFill>
                  <a:srgbClr val="0000FF"/>
                </a:solidFill>
              </a:rPr>
              <a:t>ZAKAZU – DODATKOWE WYMAGANIA</a:t>
            </a:r>
            <a:endParaRPr lang="pl-PL" sz="1600" dirty="0" smtClean="0">
              <a:solidFill>
                <a:schemeClr val="tx1"/>
              </a:solidFill>
            </a:endParaRPr>
          </a:p>
          <a:p>
            <a:pPr marL="3175" lvl="1" indent="0" algn="just">
              <a:buNone/>
              <a:defRPr/>
            </a:pPr>
            <a:r>
              <a:rPr lang="pl-PL" sz="2000" b="1" u="sng" dirty="0" smtClean="0">
                <a:solidFill>
                  <a:srgbClr val="0000FF"/>
                </a:solidFill>
              </a:rPr>
              <a:t>Transport: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świnie </a:t>
            </a:r>
            <a:r>
              <a:rPr lang="pl-PL" sz="2000" dirty="0">
                <a:solidFill>
                  <a:prstClr val="black"/>
                </a:solidFill>
              </a:rPr>
              <a:t>są przewożone do uboju bezpośrednio, bez zatrzymywania </a:t>
            </a:r>
            <a:r>
              <a:rPr lang="pl-PL" sz="2000" dirty="0" smtClean="0">
                <a:solidFill>
                  <a:prstClr val="black"/>
                </a:solidFill>
              </a:rPr>
              <a:t>się i rozładunku </a:t>
            </a:r>
            <a:r>
              <a:rPr lang="pl-PL" sz="2000" dirty="0">
                <a:solidFill>
                  <a:prstClr val="black"/>
                </a:solidFill>
              </a:rPr>
              <a:t>do wyznaczonej rzeźni </a:t>
            </a:r>
            <a:r>
              <a:rPr lang="pl-PL" sz="2000" dirty="0" smtClean="0">
                <a:solidFill>
                  <a:prstClr val="black"/>
                </a:solidFill>
              </a:rPr>
              <a:t>wyznaczonymi i </a:t>
            </a:r>
            <a:r>
              <a:rPr lang="pl-PL" sz="2000" dirty="0">
                <a:solidFill>
                  <a:prstClr val="black"/>
                </a:solidFill>
              </a:rPr>
              <a:t>zaplombowanymi </a:t>
            </a:r>
            <a:r>
              <a:rPr lang="pl-PL" sz="2000" dirty="0" smtClean="0">
                <a:solidFill>
                  <a:prstClr val="black"/>
                </a:solidFill>
              </a:rPr>
              <a:t>środkami transportu;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jeżeli </a:t>
            </a:r>
            <a:r>
              <a:rPr lang="pl-PL" sz="2000" dirty="0">
                <a:solidFill>
                  <a:prstClr val="black"/>
                </a:solidFill>
              </a:rPr>
              <a:t>transport odbywa się poza obszar zagrożenia – wówczas wyłącznie </a:t>
            </a:r>
            <a:r>
              <a:rPr lang="pl-PL" sz="2000" dirty="0" smtClean="0">
                <a:solidFill>
                  <a:prstClr val="black"/>
                </a:solidFill>
              </a:rPr>
              <a:t>określonymi </a:t>
            </a:r>
            <a:r>
              <a:rPr lang="pl-PL" sz="2000" dirty="0">
                <a:solidFill>
                  <a:prstClr val="black"/>
                </a:solidFill>
              </a:rPr>
              <a:t>trasami </a:t>
            </a:r>
            <a:r>
              <a:rPr lang="pl-PL" sz="2000" dirty="0" smtClean="0">
                <a:solidFill>
                  <a:prstClr val="black"/>
                </a:solidFill>
              </a:rPr>
              <a:t>przewozu;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pojazdy </a:t>
            </a:r>
            <a:r>
              <a:rPr lang="pl-PL" sz="2000" dirty="0">
                <a:solidFill>
                  <a:prstClr val="black"/>
                </a:solidFill>
              </a:rPr>
              <a:t>muszą być czyszczone i dezynfekowane jak najszybciej po rozładunku</a:t>
            </a:r>
            <a:r>
              <a:rPr lang="pl-PL" sz="2000" dirty="0" smtClean="0">
                <a:solidFill>
                  <a:prstClr val="black"/>
                </a:solidFill>
              </a:rPr>
              <a:t>;</a:t>
            </a:r>
          </a:p>
          <a:p>
            <a:pPr marL="68580" indent="0" algn="just">
              <a:spcBef>
                <a:spcPct val="0"/>
              </a:spcBef>
              <a:buNone/>
              <a:defRPr/>
            </a:pPr>
            <a:r>
              <a:rPr lang="pl-PL" sz="2000" b="1" u="sng" dirty="0" smtClean="0">
                <a:solidFill>
                  <a:srgbClr val="0000FF"/>
                </a:solidFill>
              </a:rPr>
              <a:t>Rzeźnia: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wyznaczona przez PLW do uboju świń z obszaru zagrożenia,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pełny rozdział uboju i produkcji (rozdział dni uboju, lub na koniec dnia ubojowego),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uboczne produkty pochodzące z ubitych </a:t>
            </a:r>
            <a:r>
              <a:rPr lang="pl-PL" sz="2000" dirty="0">
                <a:solidFill>
                  <a:prstClr val="black"/>
                </a:solidFill>
              </a:rPr>
              <a:t>świń </a:t>
            </a:r>
            <a:r>
              <a:rPr lang="pl-PL" sz="2000" dirty="0" smtClean="0">
                <a:solidFill>
                  <a:prstClr val="black"/>
                </a:solidFill>
              </a:rPr>
              <a:t>z obszaru zagrożenia – segregacja i przekazanie do przetwórstwa w technologii gwarantującej zniszczenie wirusa ASF.</a:t>
            </a:r>
            <a:endParaRPr lang="pl-PL" sz="2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14190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052735"/>
            <a:ext cx="8229600" cy="2304257"/>
          </a:xfrm>
        </p:spPr>
        <p:txBody>
          <a:bodyPr>
            <a:noAutofit/>
          </a:bodyPr>
          <a:lstStyle/>
          <a:p>
            <a:pPr marL="297180" lvl="1" indent="0" algn="ctr">
              <a:buNone/>
              <a:defRPr/>
            </a:pPr>
            <a:r>
              <a:rPr lang="pl-PL" sz="1600" b="1" dirty="0">
                <a:solidFill>
                  <a:srgbClr val="0000FF"/>
                </a:solidFill>
              </a:rPr>
              <a:t>ODSTĘPSTWA OD </a:t>
            </a:r>
            <a:r>
              <a:rPr lang="pl-PL" sz="1600" b="1" dirty="0" smtClean="0">
                <a:solidFill>
                  <a:srgbClr val="0000FF"/>
                </a:solidFill>
              </a:rPr>
              <a:t>ZAKAZU – DODATKOWE WYMAGANIA</a:t>
            </a:r>
            <a:endParaRPr lang="pl-PL" sz="1600" dirty="0" smtClean="0">
              <a:solidFill>
                <a:schemeClr val="tx1"/>
              </a:solidFill>
            </a:endParaRPr>
          </a:p>
          <a:p>
            <a:pPr marL="3175" lvl="1" indent="0" algn="just">
              <a:buNone/>
              <a:defRPr/>
            </a:pPr>
            <a:r>
              <a:rPr lang="pl-PL" sz="2000" b="1" u="sng" dirty="0" smtClean="0">
                <a:solidFill>
                  <a:srgbClr val="0000FF"/>
                </a:solidFill>
              </a:rPr>
              <a:t>Zakłady inne niż rzeźnia: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zakłady </a:t>
            </a:r>
            <a:r>
              <a:rPr lang="pl-PL" sz="2000" dirty="0">
                <a:solidFill>
                  <a:prstClr val="black"/>
                </a:solidFill>
              </a:rPr>
              <a:t>produkujące, przechowujące i przetwarzające świeże </a:t>
            </a:r>
            <a:r>
              <a:rPr lang="pl-PL" sz="2000" dirty="0" smtClean="0">
                <a:solidFill>
                  <a:prstClr val="black"/>
                </a:solidFill>
              </a:rPr>
              <a:t>mięso, mięso mielone</a:t>
            </a:r>
            <a:r>
              <a:rPr lang="pl-PL" sz="2000" dirty="0">
                <a:solidFill>
                  <a:prstClr val="black"/>
                </a:solidFill>
              </a:rPr>
              <a:t>, mięso </a:t>
            </a:r>
            <a:r>
              <a:rPr lang="pl-PL" sz="2000" dirty="0" smtClean="0">
                <a:solidFill>
                  <a:prstClr val="black"/>
                </a:solidFill>
              </a:rPr>
              <a:t>odkostnione mechanicznie</a:t>
            </a:r>
            <a:r>
              <a:rPr lang="pl-PL" sz="2000" dirty="0">
                <a:solidFill>
                  <a:prstClr val="black"/>
                </a:solidFill>
              </a:rPr>
              <a:t>, surowe wyroby mięsne i produkty </a:t>
            </a:r>
            <a:r>
              <a:rPr lang="pl-PL" sz="2000" dirty="0" smtClean="0">
                <a:solidFill>
                  <a:prstClr val="black"/>
                </a:solidFill>
              </a:rPr>
              <a:t>mięsne uzyskane </a:t>
            </a:r>
            <a:r>
              <a:rPr lang="pl-PL" sz="2000" dirty="0">
                <a:solidFill>
                  <a:prstClr val="black"/>
                </a:solidFill>
              </a:rPr>
              <a:t>ze świń pochodzących z obszaru zagrożenia, muszą </a:t>
            </a:r>
            <a:r>
              <a:rPr lang="pl-PL" sz="2000" dirty="0" smtClean="0">
                <a:solidFill>
                  <a:prstClr val="black"/>
                </a:solidFill>
              </a:rPr>
              <a:t>być również wyznaczone </a:t>
            </a:r>
            <a:r>
              <a:rPr lang="pl-PL" sz="2000" dirty="0">
                <a:solidFill>
                  <a:prstClr val="black"/>
                </a:solidFill>
              </a:rPr>
              <a:t>specjalnie do tego celu przez PLW;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67544" y="3789040"/>
            <a:ext cx="5256584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fontAlgn="auto">
              <a:spcAft>
                <a:spcPts val="0"/>
              </a:spcAft>
              <a:buNone/>
              <a:defRPr/>
            </a:pPr>
            <a:r>
              <a:rPr lang="pl-PL" sz="1600" dirty="0">
                <a:solidFill>
                  <a:schemeClr val="tx1"/>
                </a:solidFill>
              </a:rPr>
              <a:t>W takim przypadku mięso wieprzowe, surowe wyroby mięsne, mięso </a:t>
            </a:r>
            <a:r>
              <a:rPr lang="pl-PL" sz="1600" dirty="0" smtClean="0">
                <a:solidFill>
                  <a:schemeClr val="tx1"/>
                </a:solidFill>
              </a:rPr>
              <a:t>mielone, MOM </a:t>
            </a:r>
            <a:r>
              <a:rPr lang="pl-PL" sz="1600" dirty="0">
                <a:solidFill>
                  <a:schemeClr val="tx1"/>
                </a:solidFill>
              </a:rPr>
              <a:t>i produkty mięsne* </a:t>
            </a:r>
            <a:r>
              <a:rPr lang="pl-PL" sz="1600" dirty="0" smtClean="0">
                <a:solidFill>
                  <a:schemeClr val="tx1"/>
                </a:solidFill>
              </a:rPr>
              <a:t>są </a:t>
            </a:r>
            <a:r>
              <a:rPr lang="pl-PL" sz="1600" dirty="0">
                <a:solidFill>
                  <a:schemeClr val="tx1"/>
                </a:solidFill>
              </a:rPr>
              <a:t>znakowane znakiem </a:t>
            </a:r>
            <a:r>
              <a:rPr lang="pl-PL" sz="1600" dirty="0" smtClean="0">
                <a:solidFill>
                  <a:schemeClr val="tx1"/>
                </a:solidFill>
              </a:rPr>
              <a:t>weterynaryjnym, </a:t>
            </a:r>
            <a:r>
              <a:rPr lang="pl-PL" sz="1600" dirty="0">
                <a:solidFill>
                  <a:schemeClr val="tx1"/>
                </a:solidFill>
              </a:rPr>
              <a:t>w kształcie:</a:t>
            </a:r>
          </a:p>
          <a:p>
            <a:pPr marL="0" lvl="1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6012160" y="3443738"/>
            <a:ext cx="2191347" cy="214525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IW</a:t>
            </a:r>
            <a:endParaRPr lang="en-GB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446760" y="5578611"/>
            <a:ext cx="525658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fontAlgn="auto">
              <a:spcAft>
                <a:spcPts val="0"/>
              </a:spcAft>
              <a:buNone/>
              <a:defRPr/>
            </a:pPr>
            <a:r>
              <a:rPr lang="pl-PL" sz="1600" dirty="0" smtClean="0">
                <a:solidFill>
                  <a:schemeClr val="tx1"/>
                </a:solidFill>
              </a:rPr>
              <a:t>Dystrybucja ograniczona do terenu Polski. 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33426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* - </a:t>
            </a:r>
            <a:r>
              <a:rPr lang="pl-PL" sz="2000" dirty="0">
                <a:solidFill>
                  <a:schemeClr val="tx1"/>
                </a:solidFill>
              </a:rPr>
              <a:t>Mięso wieprzowe, surowe wyroby mięsne, mięso mielone, mogą zostać poddane obróbce, w parametrach gwarantujących zniszczenie wirusa ASF (</a:t>
            </a:r>
            <a:r>
              <a:rPr lang="pl-PL" sz="2000" dirty="0" err="1">
                <a:solidFill>
                  <a:schemeClr val="tx1"/>
                </a:solidFill>
              </a:rPr>
              <a:t>rozp</a:t>
            </a:r>
            <a:r>
              <a:rPr lang="pl-PL" sz="2000" dirty="0">
                <a:solidFill>
                  <a:schemeClr val="tx1"/>
                </a:solidFill>
              </a:rPr>
              <a:t>. </a:t>
            </a:r>
            <a:r>
              <a:rPr lang="pl-PL" sz="2000" dirty="0" err="1">
                <a:solidFill>
                  <a:schemeClr val="tx1"/>
                </a:solidFill>
              </a:rPr>
              <a:t>MRiRW</a:t>
            </a:r>
            <a:r>
              <a:rPr lang="pl-PL" sz="2000" dirty="0">
                <a:solidFill>
                  <a:schemeClr val="tx1"/>
                </a:solidFill>
              </a:rPr>
              <a:t> z 21.10.2015 r. lub dyrektywa Rady 2002/99/WE)</a:t>
            </a:r>
            <a:r>
              <a:rPr lang="pl-PL" sz="2000" dirty="0"/>
              <a:t>. Tak uzyskane produkty mięsne mogą być oznakowane weterynaryjnym znakiem identyfikacyjnym </a:t>
            </a:r>
            <a:r>
              <a:rPr lang="pl-PL" sz="2000" b="1" dirty="0">
                <a:solidFill>
                  <a:srgbClr val="FF0000"/>
                </a:solidFill>
              </a:rPr>
              <a:t>w kształcie owalu</a:t>
            </a:r>
            <a:r>
              <a:rPr lang="pl-PL" sz="2000" dirty="0"/>
              <a:t>.  Dystrybucja bez ograniczeń. Z wyjątkiem określonych krajów trzecich zakazujących wwóz takich produktów. Konieczność wystawienia świadectwa zdrowia</a:t>
            </a:r>
            <a:r>
              <a:rPr lang="pl-PL" sz="2000" dirty="0" smtClean="0"/>
              <a:t>.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19216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endParaRPr lang="pl-PL" sz="2000" dirty="0" smtClean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Ubój na użytek własny w gospodarstwie na terenie obszarów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99529" y="1250592"/>
            <a:ext cx="8160149" cy="52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700" dirty="0" smtClean="0"/>
              <a:t>Ubój na użytek własny w gospodarstwie zlokalizowanym na terenie obszarów objętych ASF jest dozwolony pod warunkiem, że:</a:t>
            </a:r>
          </a:p>
          <a:p>
            <a:pPr indent="-342900" algn="just" fontAlgn="auto">
              <a:spcAft>
                <a:spcPts val="0"/>
              </a:spcAft>
              <a:defRPr/>
            </a:pPr>
            <a:r>
              <a:rPr lang="pl-PL" sz="1700" dirty="0" smtClean="0"/>
              <a:t>świnie przebywają w gosp. minimum 30 dni przed ubojem,</a:t>
            </a:r>
          </a:p>
          <a:p>
            <a:pPr indent="-342900" algn="just" fontAlgn="auto">
              <a:spcAft>
                <a:spcPts val="0"/>
              </a:spcAft>
              <a:defRPr/>
            </a:pPr>
            <a:r>
              <a:rPr lang="pl-PL" sz="1700" dirty="0"/>
              <a:t>ś</a:t>
            </a:r>
            <a:r>
              <a:rPr lang="pl-PL" sz="1700" dirty="0" smtClean="0"/>
              <a:t>winie zostaną poddane badaniu </a:t>
            </a:r>
            <a:r>
              <a:rPr lang="pl-PL" sz="1700" dirty="0" err="1" smtClean="0"/>
              <a:t>przedubojowemu</a:t>
            </a:r>
            <a:r>
              <a:rPr lang="pl-PL" sz="1700" dirty="0" smtClean="0"/>
              <a:t> przez urzędowego lekarza weterynarii,</a:t>
            </a:r>
          </a:p>
          <a:p>
            <a:pPr indent="-342900" algn="just" fontAlgn="auto">
              <a:spcAft>
                <a:spcPts val="0"/>
              </a:spcAft>
              <a:defRPr/>
            </a:pPr>
            <a:r>
              <a:rPr lang="pl-PL" sz="1700" dirty="0" smtClean="0"/>
              <a:t>mięso pozyskane od tych świń zostanie poddane badaniu poubojowemu,</a:t>
            </a:r>
          </a:p>
          <a:p>
            <a:pPr indent="-342900" algn="just" fontAlgn="auto">
              <a:spcAft>
                <a:spcPts val="0"/>
              </a:spcAft>
              <a:defRPr/>
            </a:pPr>
            <a:r>
              <a:rPr lang="pl-PL" sz="1700" dirty="0"/>
              <a:t>z</a:t>
            </a:r>
            <a:r>
              <a:rPr lang="pl-PL" sz="1700" dirty="0" smtClean="0"/>
              <a:t>ostaną pobrane próbki do badania laboratoryjnego na obecność wirusa ASF:</a:t>
            </a:r>
          </a:p>
          <a:p>
            <a:pPr lvl="1" indent="-342900" algn="just" fontAlgn="auto">
              <a:spcAft>
                <a:spcPts val="0"/>
              </a:spcAft>
              <a:defRPr/>
            </a:pPr>
            <a:r>
              <a:rPr lang="pl-PL" sz="1700" dirty="0" smtClean="0"/>
              <a:t>na terenie obszaru zagrożenia (część III załącznika) – obowiązkowo,</a:t>
            </a:r>
          </a:p>
          <a:p>
            <a:pPr lvl="1" indent="-342900" algn="just" fontAlgn="auto">
              <a:spcAft>
                <a:spcPts val="0"/>
              </a:spcAft>
              <a:defRPr/>
            </a:pPr>
            <a:r>
              <a:rPr lang="pl-PL" sz="1700" dirty="0"/>
              <a:t>na terenie obszaru </a:t>
            </a:r>
            <a:r>
              <a:rPr lang="pl-PL" sz="1700" dirty="0" smtClean="0"/>
              <a:t>ochronnego </a:t>
            </a:r>
            <a:r>
              <a:rPr lang="pl-PL" sz="1700" dirty="0"/>
              <a:t>(część </a:t>
            </a:r>
            <a:r>
              <a:rPr lang="pl-PL" sz="1700" dirty="0" smtClean="0"/>
              <a:t>I </a:t>
            </a:r>
            <a:r>
              <a:rPr lang="pl-PL" sz="1700" dirty="0"/>
              <a:t>załącznika) </a:t>
            </a:r>
            <a:r>
              <a:rPr lang="pl-PL" sz="1700" dirty="0" smtClean="0"/>
              <a:t>oraz objętego ograniczeniami (część II </a:t>
            </a:r>
            <a:r>
              <a:rPr lang="pl-PL" sz="1700" dirty="0"/>
              <a:t>załącznika) – jeżeli istnieje podejrzenie wystąpienia afrykańskiego pomoru </a:t>
            </a:r>
            <a:r>
              <a:rPr lang="pl-PL" sz="1700" dirty="0" smtClean="0"/>
              <a:t>świń.</a:t>
            </a:r>
          </a:p>
          <a:p>
            <a:pPr marL="3175" lvl="1" indent="0" algn="just" fontAlgn="auto">
              <a:spcAft>
                <a:spcPts val="0"/>
              </a:spcAft>
              <a:buNone/>
              <a:defRPr/>
            </a:pPr>
            <a:r>
              <a:rPr lang="pl-PL" sz="1700" dirty="0" smtClean="0"/>
              <a:t>Zabrania się w </a:t>
            </a:r>
            <a:r>
              <a:rPr lang="pl-PL" sz="1700" dirty="0"/>
              <a:t>gospodarstwach położonych na obszarze </a:t>
            </a:r>
            <a:r>
              <a:rPr lang="pl-PL" sz="1700" dirty="0" smtClean="0"/>
              <a:t>ochronnym</a:t>
            </a:r>
            <a:r>
              <a:rPr lang="pl-PL" sz="1700" dirty="0"/>
              <a:t> (część I załącznika)</a:t>
            </a:r>
            <a:r>
              <a:rPr lang="pl-PL" sz="1700" dirty="0" smtClean="0"/>
              <a:t>, </a:t>
            </a:r>
            <a:r>
              <a:rPr lang="pl-PL" sz="1700" dirty="0"/>
              <a:t>obszarze objętym </a:t>
            </a:r>
            <a:r>
              <a:rPr lang="pl-PL" sz="1700" dirty="0" smtClean="0"/>
              <a:t>ograniczeniami </a:t>
            </a:r>
            <a:r>
              <a:rPr lang="pl-PL" sz="1700" dirty="0"/>
              <a:t>(część </a:t>
            </a:r>
            <a:r>
              <a:rPr lang="pl-PL" sz="1700" dirty="0" smtClean="0"/>
              <a:t>II </a:t>
            </a:r>
            <a:r>
              <a:rPr lang="pl-PL" sz="1700" dirty="0"/>
              <a:t>załącznika)</a:t>
            </a:r>
            <a:r>
              <a:rPr lang="pl-PL" sz="1700" dirty="0" smtClean="0"/>
              <a:t> </a:t>
            </a:r>
            <a:r>
              <a:rPr lang="pl-PL" sz="1700" dirty="0"/>
              <a:t>oraz obszarze </a:t>
            </a:r>
            <a:r>
              <a:rPr lang="pl-PL" sz="1700" dirty="0" smtClean="0"/>
              <a:t>zagrożenia </a:t>
            </a:r>
            <a:r>
              <a:rPr lang="pl-PL" sz="1700" dirty="0"/>
              <a:t>(część </a:t>
            </a:r>
            <a:r>
              <a:rPr lang="pl-PL" sz="1700" dirty="0" smtClean="0"/>
              <a:t>IIII </a:t>
            </a:r>
            <a:r>
              <a:rPr lang="pl-PL" sz="1700" dirty="0"/>
              <a:t>załącznika)</a:t>
            </a:r>
            <a:r>
              <a:rPr lang="pl-PL" sz="1700" dirty="0" smtClean="0"/>
              <a:t> prowadzenia </a:t>
            </a:r>
            <a:r>
              <a:rPr lang="pl-PL" sz="1700" dirty="0"/>
              <a:t>uboju świń w celu produkcji mięsa na użytek własny innych niż utrzymywane w tym gospodarstwie</a:t>
            </a:r>
            <a:r>
              <a:rPr lang="pl-PL" sz="17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5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l-PL" sz="2000" dirty="0" smtClean="0"/>
              <a:t>Każdy dzik odstrzelony na obszarze ochronnym (część I), obszarze objętym ograniczeniami (część II)albo obszarze zagrożenia (część III) jest niezwłocznie dostarczany wraz ze wszystkimi częściami ciała, w tym z narządami wewnętrznymi, do położonego na tym samym obszarze:</a:t>
            </a:r>
          </a:p>
          <a:p>
            <a:r>
              <a:rPr lang="pl-PL" sz="2000" dirty="0" smtClean="0"/>
              <a:t>do punktu </a:t>
            </a:r>
            <a:r>
              <a:rPr lang="pl-PL" sz="2000" dirty="0"/>
              <a:t>skupu dziczyzny lub zakładu obróbki </a:t>
            </a:r>
            <a:r>
              <a:rPr lang="pl-PL" sz="2000" dirty="0" smtClean="0"/>
              <a:t>dziczyzny, lub</a:t>
            </a:r>
            <a:endParaRPr lang="pl-PL" sz="2000" dirty="0"/>
          </a:p>
          <a:p>
            <a:r>
              <a:rPr lang="pl-PL" sz="2000" dirty="0"/>
              <a:t>innego zakładu nadzorowanego przez organ Inspekcji Weterynaryjnej, w którym mogą być przechowywane tusze lub skóry </a:t>
            </a:r>
            <a:r>
              <a:rPr lang="pl-PL" sz="2000" dirty="0" smtClean="0"/>
              <a:t>dzików.</a:t>
            </a:r>
          </a:p>
          <a:p>
            <a:pPr marL="68580" indent="0">
              <a:buNone/>
            </a:pPr>
            <a:r>
              <a:rPr lang="pl-PL" sz="2000" dirty="0" smtClean="0"/>
              <a:t>Tusze</a:t>
            </a:r>
            <a:r>
              <a:rPr lang="pl-PL" sz="2000" dirty="0"/>
              <a:t>, wszystkie części ciała oraz skóry dzików odstrzelonych na </a:t>
            </a:r>
            <a:r>
              <a:rPr lang="pl-PL" sz="2000" dirty="0" smtClean="0"/>
              <a:t>ww. obszarach opuścić ww. obiekty, </a:t>
            </a:r>
            <a:r>
              <a:rPr lang="pl-PL" sz="2000" dirty="0"/>
              <a:t>wyłącznie po uzyskaniu ujemnego wyniku badania laboratoryjnego w kierunku </a:t>
            </a:r>
            <a:r>
              <a:rPr lang="pl-PL" sz="2000" dirty="0" smtClean="0"/>
              <a:t>ASF, dla wszystkich sztuk znajdujących się w danym obiekcie.</a:t>
            </a:r>
            <a:endParaRPr lang="pl-PL" sz="2000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</p:spTree>
    <p:extLst>
      <p:ext uri="{BB962C8B-B14F-4D97-AF65-F5344CB8AC3E}">
        <p14:creationId xmlns:p14="http://schemas.microsoft.com/office/powerpoint/2010/main" val="18812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4104456" cy="7920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altLang="pl-PL" sz="2800" dirty="0" smtClean="0">
                <a:solidFill>
                  <a:schemeClr val="tx1"/>
                </a:solidFill>
              </a:rPr>
              <a:t>Występowanie ASF na </a:t>
            </a:r>
            <a:br>
              <a:rPr lang="pl-PL" altLang="pl-PL" sz="2800" dirty="0" smtClean="0">
                <a:solidFill>
                  <a:schemeClr val="tx1"/>
                </a:solidFill>
              </a:rPr>
            </a:br>
            <a:r>
              <a:rPr lang="pl-PL" altLang="pl-PL" sz="2800" dirty="0" smtClean="0">
                <a:solidFill>
                  <a:schemeClr val="tx1"/>
                </a:solidFill>
              </a:rPr>
              <a:t>terenie Polski</a:t>
            </a:r>
            <a:endParaRPr lang="pl-PL" altLang="pl-PL" sz="2000" dirty="0" smtClean="0">
              <a:solidFill>
                <a:schemeClr val="tx1"/>
              </a:solidFill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altLang="pl-PL" dirty="0" smtClean="0">
                <a:solidFill>
                  <a:schemeClr val="tx1"/>
                </a:solidFill>
                <a:latin typeface="+mj-lt"/>
              </a:rPr>
              <a:t>Obszary występowania środków kontroli w zakresie zdrowia zwierząt zostały określone w załączniku do Decyzji Wykonawczej Komisji 2014/709/UE:</a:t>
            </a:r>
          </a:p>
          <a:p>
            <a:pPr marL="754380" lvl="1" indent="-457200" algn="just">
              <a:buClrTx/>
              <a:buSzPct val="100000"/>
              <a:buFont typeface="+mj-lt"/>
              <a:buAutoNum type="arabicPeriod"/>
            </a:pP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  <a:latin typeface="+mj-lt"/>
              </a:rPr>
              <a:t>Obszar ochronny – część I załącznika (kolor żółty),</a:t>
            </a:r>
          </a:p>
          <a:p>
            <a:pPr marL="754380" lvl="1" indent="-457200" algn="just">
              <a:buClrTx/>
              <a:buSzPct val="100000"/>
              <a:buFont typeface="+mj-lt"/>
              <a:buAutoNum type="arabicPeriod"/>
            </a:pP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Obszar objęty ograniczeniami 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– część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II 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załącznika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(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kolor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czerwony),</a:t>
            </a:r>
          </a:p>
          <a:p>
            <a:pPr marL="754380" lvl="1" indent="-457200" algn="just">
              <a:buClrTx/>
              <a:buSzPct val="100000"/>
              <a:buFont typeface="+mj-lt"/>
              <a:buAutoNum type="arabicPeriod"/>
            </a:pP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Obszar zagrożenia – 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część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III 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załącznika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(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kolor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niebieski).</a:t>
            </a:r>
          </a:p>
          <a:p>
            <a:pPr marL="297180" lvl="1" indent="0" algn="just">
              <a:buNone/>
            </a:pPr>
            <a:endParaRPr lang="pl-PL" altLang="pl-PL" sz="2000" dirty="0">
              <a:solidFill>
                <a:schemeClr val="tx1"/>
              </a:solidFill>
              <a:uFill>
                <a:solidFill>
                  <a:srgbClr val="0000FF"/>
                </a:solidFill>
              </a:u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70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l-PL" sz="1800" dirty="0" smtClean="0"/>
              <a:t>Tusze</a:t>
            </a:r>
            <a:r>
              <a:rPr lang="pl-PL" sz="1800" dirty="0"/>
              <a:t>, części ciała i skóry dzików przechowuje się w sposób zapobiegający bezpośredniemu kontaktowi nieprzebadanych tusz, części ciała i skór dzików z surowcami i innymi przedmiotami, które mogą spowodować rozprzestrzenianie się afrykańskiego pomoru świń</a:t>
            </a:r>
            <a:r>
              <a:rPr lang="pl-PL" sz="1800" dirty="0" smtClean="0"/>
              <a:t>.</a:t>
            </a:r>
          </a:p>
          <a:p>
            <a:pPr marL="68580" indent="0">
              <a:buNone/>
            </a:pPr>
            <a:r>
              <a:rPr lang="pl-PL" sz="1800" dirty="0" smtClean="0"/>
              <a:t>Zabronione jest wysyłanie </a:t>
            </a:r>
            <a:r>
              <a:rPr lang="pl-PL" sz="1800" b="1" u="sng" dirty="0" smtClean="0"/>
              <a:t>poza te obszary </a:t>
            </a:r>
            <a:r>
              <a:rPr lang="pl-PL" sz="1800" dirty="0" smtClean="0"/>
              <a:t>mięsa dzików i produktów z niego wytworzonych, odstrzelonych na:</a:t>
            </a:r>
          </a:p>
          <a:p>
            <a:r>
              <a:rPr lang="pl-PL" sz="1800" dirty="0"/>
              <a:t>obszarze objętym ograniczeniami (część II</a:t>
            </a:r>
            <a:r>
              <a:rPr lang="pl-PL" sz="1800" dirty="0" smtClean="0"/>
              <a:t>)</a:t>
            </a:r>
            <a:r>
              <a:rPr lang="pl-PL" sz="1800" dirty="0"/>
              <a:t> – pomimo wyniku ujemnego na ASF</a:t>
            </a:r>
            <a:r>
              <a:rPr lang="pl-PL" sz="1800" dirty="0" smtClean="0"/>
              <a:t>, oraz</a:t>
            </a:r>
          </a:p>
          <a:p>
            <a:r>
              <a:rPr lang="pl-PL" sz="1800" dirty="0" smtClean="0"/>
              <a:t>obszarze </a:t>
            </a:r>
            <a:r>
              <a:rPr lang="pl-PL" sz="1800" dirty="0"/>
              <a:t>zagrożenia (część III</a:t>
            </a:r>
            <a:r>
              <a:rPr lang="pl-PL" sz="1800" dirty="0" smtClean="0"/>
              <a:t>) </a:t>
            </a:r>
            <a:r>
              <a:rPr lang="pl-PL" sz="1800" dirty="0"/>
              <a:t>– </a:t>
            </a:r>
            <a:r>
              <a:rPr lang="pl-PL" sz="1800" dirty="0" smtClean="0"/>
              <a:t>pomimo wyniku ujemnego </a:t>
            </a:r>
            <a:r>
              <a:rPr lang="pl-PL" sz="1800" dirty="0"/>
              <a:t>na ASF</a:t>
            </a:r>
            <a:r>
              <a:rPr lang="pl-PL" sz="1800" dirty="0" smtClean="0"/>
              <a:t>.</a:t>
            </a:r>
          </a:p>
          <a:p>
            <a:pPr marL="68580" indent="0">
              <a:buNone/>
            </a:pPr>
            <a:r>
              <a:rPr lang="pl-PL" sz="1800" dirty="0" smtClean="0"/>
              <a:t>Tak pozyskane mięso jest znakowane znakiem weterynaryjnym w kształcie: </a:t>
            </a:r>
            <a:endParaRPr lang="pl-PL" sz="1800" dirty="0"/>
          </a:p>
        </p:txBody>
      </p:sp>
      <p:sp>
        <p:nvSpPr>
          <p:cNvPr id="4" name="Pięciokąt foremny 3"/>
          <p:cNvSpPr/>
          <p:nvPr/>
        </p:nvSpPr>
        <p:spPr>
          <a:xfrm>
            <a:off x="3521479" y="4221088"/>
            <a:ext cx="2041427" cy="1944216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0" rtlCol="0" anchor="ctr"/>
          <a:lstStyle/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PL</a:t>
            </a:r>
          </a:p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12345678</a:t>
            </a:r>
          </a:p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IW</a:t>
            </a: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</p:spTree>
    <p:extLst>
      <p:ext uri="{BB962C8B-B14F-4D97-AF65-F5344CB8AC3E}">
        <p14:creationId xmlns:p14="http://schemas.microsoft.com/office/powerpoint/2010/main" val="35197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2" y="1098192"/>
            <a:ext cx="5771492" cy="218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l-PL" sz="2000" dirty="0" smtClean="0"/>
              <a:t>Dozwolone jest wysyłanie poza obszar, na terenie Polski mięsa </a:t>
            </a:r>
            <a:r>
              <a:rPr lang="pl-PL" sz="2000" dirty="0"/>
              <a:t>dzików </a:t>
            </a:r>
            <a:r>
              <a:rPr lang="pl-PL" sz="2000" dirty="0" smtClean="0"/>
              <a:t>i produktów z </a:t>
            </a:r>
            <a:r>
              <a:rPr lang="pl-PL" sz="2000" dirty="0"/>
              <a:t>niego </a:t>
            </a:r>
            <a:r>
              <a:rPr lang="pl-PL" sz="2000" dirty="0" smtClean="0"/>
              <a:t>wytworzonych, odstrzelonych na obszarze ochronnym (część I) – wynik ujemny na ASF.</a:t>
            </a:r>
          </a:p>
          <a:p>
            <a:pPr marL="68580" indent="0">
              <a:buNone/>
            </a:pPr>
            <a:r>
              <a:rPr lang="pl-PL" sz="2000" dirty="0"/>
              <a:t>Tak pozyskane mięso jest znakowane </a:t>
            </a:r>
            <a:r>
              <a:rPr lang="pl-PL" sz="2000" dirty="0" smtClean="0"/>
              <a:t>znakiem </a:t>
            </a:r>
            <a:r>
              <a:rPr lang="pl-PL" sz="2000" dirty="0"/>
              <a:t>weterynaryjnym w kształcie: </a:t>
            </a:r>
            <a:endParaRPr lang="pl-PL" sz="2000" dirty="0" smtClean="0"/>
          </a:p>
          <a:p>
            <a:pPr marL="68580" indent="0">
              <a:buNone/>
            </a:pPr>
            <a:endParaRPr lang="pl-PL" sz="2000" dirty="0"/>
          </a:p>
          <a:p>
            <a:pPr marL="68580" indent="0">
              <a:buNone/>
            </a:pPr>
            <a:endParaRPr lang="pl-PL" sz="2000" dirty="0" smtClean="0"/>
          </a:p>
          <a:p>
            <a:pPr marL="68580" indent="0">
              <a:buNone/>
            </a:pPr>
            <a:endParaRPr lang="pl-PL" sz="2000" dirty="0"/>
          </a:p>
        </p:txBody>
      </p:sp>
      <p:sp>
        <p:nvSpPr>
          <p:cNvPr id="6" name="Elipsa 5"/>
          <p:cNvSpPr/>
          <p:nvPr/>
        </p:nvSpPr>
        <p:spPr>
          <a:xfrm>
            <a:off x="6228184" y="1268760"/>
            <a:ext cx="2191347" cy="214525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IW</a:t>
            </a:r>
            <a:endParaRPr lang="en-GB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  <p:sp>
        <p:nvSpPr>
          <p:cNvPr id="2" name="Prostokąt 1"/>
          <p:cNvSpPr/>
          <p:nvPr/>
        </p:nvSpPr>
        <p:spPr>
          <a:xfrm>
            <a:off x="456692" y="3501008"/>
            <a:ext cx="816014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just">
              <a:buNone/>
            </a:pPr>
            <a:r>
              <a:rPr lang="pl-PL" sz="2200" dirty="0">
                <a:solidFill>
                  <a:schemeClr val="tx1"/>
                </a:solidFill>
                <a:latin typeface="+mn-lt"/>
              </a:rPr>
              <a:t>Dozwolone jest wysyłanie produktów mięsnych wyprodukowanych z mięsa dzików odstrzelonych na obszarze ochronnym i obszarze objętym ograniczeniami poza te obszary do miejsca położonego na terytorium Rzeczypospolitej Polskiej lub na terytorium innego niż Rzeczpospolita Polska państwa członkowskiego Unii Europejskiej, pod warunkiem że produkty te zostały</a:t>
            </a:r>
          </a:p>
        </p:txBody>
      </p:sp>
    </p:spTree>
    <p:extLst>
      <p:ext uri="{BB962C8B-B14F-4D97-AF65-F5344CB8AC3E}">
        <p14:creationId xmlns:p14="http://schemas.microsoft.com/office/powerpoint/2010/main" val="20447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2" y="1098192"/>
            <a:ext cx="8291772" cy="2546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l-PL" dirty="0" smtClean="0"/>
              <a:t>Dozwolone jest wysyłanie poza obszar odstrzału, na terenie Polski mięsa </a:t>
            </a:r>
            <a:r>
              <a:rPr lang="pl-PL" dirty="0"/>
              <a:t>dzików </a:t>
            </a:r>
            <a:r>
              <a:rPr lang="pl-PL" dirty="0" smtClean="0"/>
              <a:t>i produktów z </a:t>
            </a:r>
            <a:r>
              <a:rPr lang="pl-PL" dirty="0"/>
              <a:t>niego </a:t>
            </a:r>
            <a:r>
              <a:rPr lang="pl-PL" dirty="0" smtClean="0"/>
              <a:t>wytworzonych, odstrzelonych na obszarze ochronnym (część I) – wynik ujemny na ASF.</a:t>
            </a:r>
          </a:p>
          <a:p>
            <a:pPr marL="68580" indent="0">
              <a:buNone/>
            </a:pPr>
            <a:r>
              <a:rPr lang="pl-PL" dirty="0"/>
              <a:t>Tak pozyskane mięso jest znakowane </a:t>
            </a:r>
            <a:r>
              <a:rPr lang="pl-PL" dirty="0" smtClean="0"/>
              <a:t>znakiem </a:t>
            </a:r>
            <a:r>
              <a:rPr lang="pl-PL" dirty="0"/>
              <a:t>weterynaryjnym w kształcie: </a:t>
            </a:r>
            <a:endParaRPr lang="pl-PL" dirty="0" smtClean="0"/>
          </a:p>
        </p:txBody>
      </p:sp>
      <p:sp>
        <p:nvSpPr>
          <p:cNvPr id="6" name="Elipsa 5"/>
          <p:cNvSpPr/>
          <p:nvPr/>
        </p:nvSpPr>
        <p:spPr>
          <a:xfrm>
            <a:off x="3342438" y="4005064"/>
            <a:ext cx="2191347" cy="214525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IW</a:t>
            </a:r>
            <a:endParaRPr lang="en-GB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</p:spTree>
    <p:extLst>
      <p:ext uri="{BB962C8B-B14F-4D97-AF65-F5344CB8AC3E}">
        <p14:creationId xmlns:p14="http://schemas.microsoft.com/office/powerpoint/2010/main" val="5998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None/>
            </a:pPr>
            <a:r>
              <a:rPr lang="pl-PL" sz="2200" dirty="0" smtClean="0"/>
              <a:t>Dozwolone </a:t>
            </a:r>
            <a:r>
              <a:rPr lang="pl-PL" sz="2200" dirty="0"/>
              <a:t>jest wysyłanie produktów mięsnych wyprodukowanych z mięsa dzików odstrzelonych na obszarze ochronnym i obszarze objętym ograniczeniami poza te obszary do miejsca położonego na terytorium Rzeczypospolitej Polskiej lub na terytorium innego niż Rzeczpospolita Polska państwa członkowskiego Unii Europejskiej, pod warunkiem że produkty te </a:t>
            </a:r>
            <a:r>
              <a:rPr lang="pl-PL" sz="2200" dirty="0" smtClean="0"/>
              <a:t>zostały poddane jednej z poniżej wymienionej obróbce gwarantującej obecność wirusa:</a:t>
            </a:r>
            <a:endParaRPr lang="pl-PL" sz="2200" dirty="0"/>
          </a:p>
          <a:p>
            <a:pPr algn="just"/>
            <a:r>
              <a:rPr lang="pl-PL" sz="2000" dirty="0" smtClean="0"/>
              <a:t>obróbka </a:t>
            </a:r>
            <a:r>
              <a:rPr lang="pl-PL" sz="2000" dirty="0"/>
              <a:t>termiczna w hermetycznie zamkniętym pojemniku przy wartości F0 wynoszącej 3,00 lub </a:t>
            </a:r>
            <a:r>
              <a:rPr lang="pl-PL" sz="2000" dirty="0" smtClean="0"/>
              <a:t>większej, </a:t>
            </a:r>
            <a:r>
              <a:rPr lang="pl-PL" sz="2000" b="1" dirty="0" smtClean="0"/>
              <a:t>lub</a:t>
            </a:r>
          </a:p>
          <a:p>
            <a:pPr algn="just"/>
            <a:r>
              <a:rPr lang="pl-PL" sz="2000" dirty="0" smtClean="0"/>
              <a:t>obróbka </a:t>
            </a:r>
            <a:r>
              <a:rPr lang="pl-PL" sz="2000" dirty="0"/>
              <a:t>termiczna w hermetycznie zamkniętym pojemniku w przynajmniej 60 °C przez minimum 4 godziny, podczas tego okresu czasu temperatura przynajmniej 70 °C musi utrzymywać się wewnątrz pojemnika przez 30 </a:t>
            </a:r>
            <a:r>
              <a:rPr lang="pl-PL" sz="2000" dirty="0" smtClean="0"/>
              <a:t>minut.</a:t>
            </a:r>
            <a:endParaRPr lang="pl-PL" sz="22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</p:spTree>
    <p:extLst>
      <p:ext uri="{BB962C8B-B14F-4D97-AF65-F5344CB8AC3E}">
        <p14:creationId xmlns:p14="http://schemas.microsoft.com/office/powerpoint/2010/main" val="28705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None/>
            </a:pPr>
            <a:r>
              <a:rPr lang="pl-PL" sz="2200" dirty="0" smtClean="0"/>
              <a:t>Tak wytworzone produkty mięsne z mięsa dzików są znakowane znakiem weterynaryjnym w kształcie owalu:</a:t>
            </a:r>
          </a:p>
          <a:p>
            <a:pPr marL="68580" indent="0" algn="just">
              <a:buNone/>
            </a:pPr>
            <a:endParaRPr lang="pl-PL" sz="2200" dirty="0"/>
          </a:p>
          <a:p>
            <a:pPr marL="68580" indent="0" algn="just">
              <a:buNone/>
            </a:pPr>
            <a:endParaRPr lang="pl-PL" sz="2200" dirty="0" smtClean="0"/>
          </a:p>
          <a:p>
            <a:pPr marL="68580" indent="0" algn="just">
              <a:buNone/>
            </a:pPr>
            <a:endParaRPr lang="pl-PL" sz="2200" dirty="0"/>
          </a:p>
          <a:p>
            <a:pPr marL="68580" indent="0" algn="just">
              <a:buNone/>
            </a:pPr>
            <a:endParaRPr lang="pl-PL" sz="2200" dirty="0" smtClean="0"/>
          </a:p>
          <a:p>
            <a:pPr marL="68580" indent="0" algn="just">
              <a:buNone/>
            </a:pPr>
            <a:endParaRPr lang="pl-PL" sz="2000" dirty="0" smtClean="0"/>
          </a:p>
          <a:p>
            <a:pPr marL="68580" indent="0" algn="just">
              <a:buNone/>
            </a:pPr>
            <a:endParaRPr lang="pl-PL" sz="2000" dirty="0" smtClean="0"/>
          </a:p>
          <a:p>
            <a:pPr marL="68580" indent="0" algn="just">
              <a:buNone/>
            </a:pPr>
            <a:r>
              <a:rPr lang="pl-PL" sz="2000" dirty="0" smtClean="0"/>
              <a:t>Na partię wysyłkową wystawiane jest świadectwo </a:t>
            </a:r>
            <a:r>
              <a:rPr lang="pl-PL" sz="2000" dirty="0"/>
              <a:t>zdrowia,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którym została zamieszczona informacja w brzmieniu: Produkty zgodne z decyzją Komisji 2014/709/UE </a:t>
            </a:r>
            <a:r>
              <a:rPr lang="pl-PL" sz="2000" dirty="0" smtClean="0"/>
              <a:t>(*).</a:t>
            </a:r>
          </a:p>
          <a:p>
            <a:pPr marL="68580" indent="0" algn="just">
              <a:buNone/>
            </a:pPr>
            <a:r>
              <a:rPr lang="pl-PL" sz="2000" dirty="0" smtClean="0"/>
              <a:t>Produkty takie powstają w zakładach specjalnie do tego celu wyznaczonych. Brak takich zakładów na terenie Polski.</a:t>
            </a:r>
            <a:endParaRPr lang="pl-PL" sz="22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  <p:sp>
        <p:nvSpPr>
          <p:cNvPr id="4" name="Elipsa 3"/>
          <p:cNvSpPr/>
          <p:nvPr/>
        </p:nvSpPr>
        <p:spPr>
          <a:xfrm>
            <a:off x="3224988" y="1916832"/>
            <a:ext cx="3161568" cy="18945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WE</a:t>
            </a:r>
            <a:endParaRPr lang="en-GB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34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 txBox="1">
            <a:spLocks/>
          </p:cNvSpPr>
          <p:nvPr/>
        </p:nvSpPr>
        <p:spPr bwMode="auto">
          <a:xfrm>
            <a:off x="467544" y="5661248"/>
            <a:ext cx="8136904" cy="81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pl-PL" altLang="pl-PL" sz="3200" dirty="0">
                <a:solidFill>
                  <a:schemeClr val="tx1"/>
                </a:solidFill>
                <a:latin typeface="Bookman Old Style" pitchFamily="18" charset="0"/>
              </a:rPr>
              <a:t>Dziękuję Państwu za uwagę!</a:t>
            </a:r>
            <a:endParaRPr lang="en-GB" altLang="pl-PL" sz="3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62" y="692696"/>
            <a:ext cx="5112568" cy="3593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Gwiazda 7-ramienna 3"/>
          <p:cNvSpPr/>
          <p:nvPr/>
        </p:nvSpPr>
        <p:spPr>
          <a:xfrm>
            <a:off x="971600" y="457275"/>
            <a:ext cx="3240360" cy="252028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??PYTANIA??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86098"/>
            <a:ext cx="4698468" cy="267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3312368" cy="15841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altLang="pl-PL" sz="2800" dirty="0" smtClean="0">
                <a:solidFill>
                  <a:schemeClr val="tx1"/>
                </a:solidFill>
              </a:rPr>
              <a:t>Występowanie ASF na </a:t>
            </a:r>
            <a:br>
              <a:rPr lang="pl-PL" altLang="pl-PL" sz="2800" dirty="0" smtClean="0">
                <a:solidFill>
                  <a:schemeClr val="tx1"/>
                </a:solidFill>
              </a:rPr>
            </a:br>
            <a:r>
              <a:rPr lang="pl-PL" altLang="pl-PL" sz="2800" dirty="0" smtClean="0">
                <a:solidFill>
                  <a:schemeClr val="tx1"/>
                </a:solidFill>
              </a:rPr>
              <a:t>terenie Polski</a:t>
            </a:r>
            <a:endParaRPr lang="pl-PL" altLang="pl-PL" sz="2000" dirty="0" smtClean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24508"/>
            <a:ext cx="2520862" cy="430133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52736"/>
            <a:ext cx="5157635" cy="494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7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125538"/>
            <a:ext cx="8229600" cy="4895750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Zwierzęta, które znajdują się w </a:t>
            </a:r>
            <a:r>
              <a:rPr lang="pl-PL" sz="2000" dirty="0">
                <a:solidFill>
                  <a:schemeClr val="tx1"/>
                </a:solidFill>
                <a:latin typeface="+mj-lt"/>
              </a:rPr>
              <a:t>gospodarstwie 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w obszarze ochronnym (części I załącznika) mogą być przemieszczone do rzeźni pod warunkiem, że:</a:t>
            </a:r>
          </a:p>
          <a:p>
            <a:pPr indent="-342900" algn="just">
              <a:defRPr/>
            </a:pPr>
            <a:r>
              <a:rPr lang="pl-PL" sz="2000" dirty="0">
                <a:solidFill>
                  <a:schemeClr val="tx1"/>
                </a:solidFill>
                <a:latin typeface="+mj-lt"/>
              </a:rPr>
              <a:t>g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ospodarstwo spełnia wymagania przewidziane dla obszaru </a:t>
            </a:r>
            <a:r>
              <a:rPr lang="pl-PL" sz="2000" dirty="0" smtClean="0">
                <a:solidFill>
                  <a:schemeClr val="tx1"/>
                </a:solidFill>
              </a:rPr>
              <a:t>ochronnego (części </a:t>
            </a:r>
            <a:r>
              <a:rPr lang="pl-PL" sz="2000" dirty="0">
                <a:solidFill>
                  <a:schemeClr val="tx1"/>
                </a:solidFill>
              </a:rPr>
              <a:t>I załącznika</a:t>
            </a:r>
            <a:r>
              <a:rPr lang="pl-PL" sz="2000" dirty="0" smtClean="0">
                <a:solidFill>
                  <a:schemeClr val="tx1"/>
                </a:solidFill>
              </a:rPr>
              <a:t>),</a:t>
            </a:r>
            <a:endParaRPr lang="pl-PL" sz="2000" dirty="0" smtClean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zwierzęta na 24 h przed przemieszczeniem zostały zbadane klinicznie przez urzędowego lekarza weterynarii,</a:t>
            </a:r>
          </a:p>
          <a:p>
            <a:pPr indent="-342900" algn="just"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formalna </a:t>
            </a:r>
            <a:r>
              <a:rPr lang="pl-PL" sz="2000" dirty="0">
                <a:solidFill>
                  <a:schemeClr val="tx1"/>
                </a:solidFill>
              </a:rPr>
              <a:t>kontrola (dokumentacja, oznakowanie) nie budzi zastrzeżeń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 algn="just">
              <a:buNone/>
              <a:defRPr/>
            </a:pPr>
            <a:endParaRPr lang="pl-PL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Poświadczeniem spełnienia wymagań jest </a:t>
            </a:r>
            <a:r>
              <a:rPr lang="pl-PL" sz="2000" dirty="0" smtClean="0">
                <a:solidFill>
                  <a:schemeClr val="tx1"/>
                </a:solidFill>
              </a:rPr>
              <a:t>wystawione przez wyznaczonego urzędowego lekarza weterynarii świadectwo </a:t>
            </a:r>
            <a:r>
              <a:rPr lang="pl-PL" sz="2000" dirty="0">
                <a:solidFill>
                  <a:schemeClr val="tx1"/>
                </a:solidFill>
              </a:rPr>
              <a:t>zdrowia na partię </a:t>
            </a:r>
            <a:r>
              <a:rPr lang="pl-PL" sz="2000" dirty="0" smtClean="0">
                <a:solidFill>
                  <a:schemeClr val="tx1"/>
                </a:solidFill>
              </a:rPr>
              <a:t>zwierząt. Zachowuje ono ważność </a:t>
            </a:r>
            <a:r>
              <a:rPr lang="pl-PL" sz="2000" dirty="0">
                <a:solidFill>
                  <a:schemeClr val="tx1"/>
                </a:solidFill>
              </a:rPr>
              <a:t>przez 48 godzin od chwili </a:t>
            </a:r>
            <a:r>
              <a:rPr lang="pl-PL" sz="2000" dirty="0" smtClean="0">
                <a:solidFill>
                  <a:schemeClr val="tx1"/>
                </a:solidFill>
              </a:rPr>
              <a:t>wystawienia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 algn="just"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Wzór został opracowany przez Główny Inspektorat Weterynarii.</a:t>
            </a:r>
            <a:endParaRPr lang="pl-PL" sz="1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</a:rPr>
              <a:t>Scenariusz 1 – świnie przemieszczane z obszaru ochronnego</a:t>
            </a:r>
          </a:p>
        </p:txBody>
      </p:sp>
    </p:spTree>
    <p:extLst>
      <p:ext uri="{BB962C8B-B14F-4D97-AF65-F5344CB8AC3E}">
        <p14:creationId xmlns:p14="http://schemas.microsoft.com/office/powerpoint/2010/main" val="40521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125538"/>
            <a:ext cx="4291389" cy="3383582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Mięso wieprzowe, surowe wyroby mięsne, mięso mielone, MOM </a:t>
            </a:r>
            <a:br>
              <a:rPr lang="pl-PL" sz="2000" dirty="0" smtClean="0">
                <a:solidFill>
                  <a:schemeClr val="tx1"/>
                </a:solidFill>
                <a:latin typeface="+mj-lt"/>
              </a:rPr>
            </a:b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i produkty mięsne pozyskane i otrzymane od świń pochodzących z gospodarstw z obszaru ochronnego są znakowane znakiem </a:t>
            </a:r>
            <a:r>
              <a:rPr lang="pl-PL" sz="2000" dirty="0" smtClean="0">
                <a:solidFill>
                  <a:schemeClr val="tx1"/>
                </a:solidFill>
              </a:rPr>
              <a:t>weterynaryjnym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+mj-lt"/>
              </a:rPr>
              <a:t>w kształcie:</a:t>
            </a:r>
            <a:endParaRPr lang="pl-PL" sz="2000" dirty="0" smtClean="0">
              <a:solidFill>
                <a:schemeClr val="tx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pl-PL" sz="18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4802876" y="1772816"/>
            <a:ext cx="3384376" cy="20162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WE</a:t>
            </a:r>
            <a:endParaRPr lang="en-GB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6" name="Rectangle 3"/>
          <p:cNvSpPr txBox="1">
            <a:spLocks/>
          </p:cNvSpPr>
          <p:nvPr/>
        </p:nvSpPr>
        <p:spPr>
          <a:xfrm>
            <a:off x="480657" y="4725144"/>
            <a:ext cx="804000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Produkt taki może być dystrybuowany bez ograniczeń na terenie kraju, UE oraz państw trzecich, z zastrzeżeniem specyficznych wymagań krajów trzecich, zakazujących wwozu mięsa wieprzowego z jakichkolwiek obszarów.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pl-PL" sz="18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</a:rPr>
              <a:t>Scenariusz 1 – świnie przemieszczane z obszaru ochronnego</a:t>
            </a:r>
          </a:p>
        </p:txBody>
      </p:sp>
    </p:spTree>
    <p:extLst>
      <p:ext uri="{BB962C8B-B14F-4D97-AF65-F5344CB8AC3E}">
        <p14:creationId xmlns:p14="http://schemas.microsoft.com/office/powerpoint/2010/main" val="5669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980727"/>
            <a:ext cx="8229600" cy="5400601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Świnie takie mogą być jednak przemieszczone w ramach tego samego obszaru bezpośrednio do uboju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do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rzeźni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pod warunkiem, że: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</a:rPr>
              <a:t>właściwy powiatowy lekarz weterynarii wydał pozwolenie na </a:t>
            </a:r>
            <a:r>
              <a:rPr lang="pl-PL" sz="1800" dirty="0" smtClean="0">
                <a:solidFill>
                  <a:schemeClr val="tx1"/>
                </a:solidFill>
              </a:rPr>
              <a:t>przemieszczenie,</a:t>
            </a:r>
            <a:endParaRPr lang="pl-PL" sz="1800" dirty="0" smtClean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maksymalnie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24 h przed przemieszczeniem zostały zbadane klinicznie przez urzędowego lekarza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weterynarii,</a:t>
            </a: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dodatkowo w ramach badania </a:t>
            </a:r>
            <a:r>
              <a:rPr lang="pl-PL" sz="1800" dirty="0" err="1" smtClean="0">
                <a:solidFill>
                  <a:schemeClr val="tx1"/>
                </a:solidFill>
                <a:latin typeface="+mj-lt"/>
              </a:rPr>
              <a:t>przedubojowego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 w gospodarstwie formalna kontrola (dokumentacja, oznakowanie) nie budzi zastrzeżeń.</a:t>
            </a:r>
          </a:p>
          <a:p>
            <a:pPr marL="0" indent="0" algn="just">
              <a:buNone/>
              <a:defRPr/>
            </a:pPr>
            <a:r>
              <a:rPr lang="pl-PL" sz="2000" dirty="0">
                <a:solidFill>
                  <a:schemeClr val="tx1"/>
                </a:solidFill>
              </a:rPr>
              <a:t>Poświadczeniem spełnienia wymagań jest wystawione przez wyznaczonego urzędowego lekarza weterynarii świadectwo zdrowia na partię zwierząt. Zachowuje ono ważność przez 48 godzin od chwili wystawienia.</a:t>
            </a:r>
            <a:endParaRPr lang="pl-PL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Scenariusz 2 – świnie przemieszczane z obszaru objętego ograniczeniami</a:t>
            </a:r>
          </a:p>
        </p:txBody>
      </p:sp>
    </p:spTree>
    <p:extLst>
      <p:ext uri="{BB962C8B-B14F-4D97-AF65-F5344CB8AC3E}">
        <p14:creationId xmlns:p14="http://schemas.microsoft.com/office/powerpoint/2010/main" val="21193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67543" y="1124744"/>
            <a:ext cx="4871045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W takim przypadku mięso wieprzowe, surowe wyroby mięsne, MOM, mięso mielone i produkty mięsne* są znakowane znakiem weterynaryjnym w kształcie:</a:t>
            </a:r>
          </a:p>
        </p:txBody>
      </p:sp>
      <p:sp>
        <p:nvSpPr>
          <p:cNvPr id="19" name="Elipsa 18"/>
          <p:cNvSpPr/>
          <p:nvPr/>
        </p:nvSpPr>
        <p:spPr>
          <a:xfrm>
            <a:off x="5773438" y="1427757"/>
            <a:ext cx="2191347" cy="2145258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IW</a:t>
            </a:r>
            <a:endParaRPr lang="en-GB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Rectangle 3"/>
          <p:cNvSpPr txBox="1">
            <a:spLocks/>
          </p:cNvSpPr>
          <p:nvPr/>
        </p:nvSpPr>
        <p:spPr>
          <a:xfrm>
            <a:off x="467544" y="2996952"/>
            <a:ext cx="4871045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+mj-lt"/>
              </a:rPr>
              <a:t>UWAGA!!!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+mj-lt"/>
              </a:rPr>
              <a:t>Dystrybucja ograniczona wyłącznie na terenie Polski. </a:t>
            </a:r>
          </a:p>
        </p:txBody>
      </p:sp>
      <p:sp>
        <p:nvSpPr>
          <p:cNvPr id="21" name="Rectangle 3"/>
          <p:cNvSpPr txBox="1">
            <a:spLocks/>
          </p:cNvSpPr>
          <p:nvPr/>
        </p:nvSpPr>
        <p:spPr>
          <a:xfrm>
            <a:off x="467544" y="4293096"/>
            <a:ext cx="8208912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* - Mięso wieprzowe, surowe wyroby mięsne, mięso mielone, mogą zostać poddane obróbce, w parametrach gwarantujących zniszczenie wirusa ASF (</a:t>
            </a:r>
            <a:r>
              <a:rPr lang="pl-PL" sz="1800" dirty="0" err="1" smtClean="0">
                <a:solidFill>
                  <a:schemeClr val="tx1"/>
                </a:solidFill>
                <a:latin typeface="+mj-lt"/>
              </a:rPr>
              <a:t>rozp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pl-PL" sz="1800" dirty="0" err="1" smtClean="0">
                <a:solidFill>
                  <a:schemeClr val="tx1"/>
                </a:solidFill>
                <a:latin typeface="+mj-lt"/>
              </a:rPr>
              <a:t>MRiRW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 z 21.10.2015 r. lub dyrektywa Rady 2002/99/WE)</a:t>
            </a:r>
            <a:r>
              <a:rPr lang="pl-PL" sz="1800" dirty="0" smtClean="0">
                <a:latin typeface="+mj-lt"/>
              </a:rPr>
              <a:t>. Tak uzyskane produkty mięsne mogą być oznakowane weterynaryjnym znakiem identyfikacyjnym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w kształcie owalu</a:t>
            </a:r>
            <a:r>
              <a:rPr lang="pl-PL" sz="1800" dirty="0" smtClean="0">
                <a:latin typeface="+mj-lt"/>
              </a:rPr>
              <a:t>. </a:t>
            </a:r>
            <a:r>
              <a:rPr lang="pl-PL" sz="1800" dirty="0">
                <a:latin typeface="+mj-lt"/>
              </a:rPr>
              <a:t> </a:t>
            </a:r>
            <a:r>
              <a:rPr lang="pl-PL" sz="1800" dirty="0" smtClean="0">
                <a:latin typeface="+mj-lt"/>
              </a:rPr>
              <a:t>Dystrybucja bez ograniczeń. Z wyjątkiem określonych krajów trzecich zakazujących wwóz takich produktów. Konieczność wystawienia świadectwa zdrowia.</a:t>
            </a:r>
            <a:endParaRPr lang="pl-PL" sz="1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Scenariusz 2 – świnie przemieszczane z obszaru objętego ograniczeniami</a:t>
            </a:r>
          </a:p>
        </p:txBody>
      </p:sp>
    </p:spTree>
    <p:extLst>
      <p:ext uri="{BB962C8B-B14F-4D97-AF65-F5344CB8AC3E}">
        <p14:creationId xmlns:p14="http://schemas.microsoft.com/office/powerpoint/2010/main" val="30413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052735"/>
            <a:ext cx="8229600" cy="5400601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ODSTĘPSTWA OD ZAKAZU</a:t>
            </a:r>
            <a:endParaRPr lang="pl-PL" sz="1800" b="1" dirty="0" smtClean="0">
              <a:solidFill>
                <a:srgbClr val="FF0000"/>
              </a:solidFill>
              <a:latin typeface="+mj-lt"/>
            </a:endParaRPr>
          </a:p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Świnie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takie mogą być przemieszczone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do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uboju do wyznaczonej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rzeźni,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pod warunkiem, że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: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30 dni przed przemieszczeniem świń do rzeźni, nowe świnie nie zostały wprowadzona do gospodarstwa,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p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rzemieszczane do rzeźni świnie przebywały w gospodarstwie przez min. 30 dni,</a:t>
            </a:r>
          </a:p>
          <a:p>
            <a:pPr indent="-342900" algn="just">
              <a:defRPr/>
            </a:pP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badanie 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laboratoryjne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świń na 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obecność materiału gen. wirusa ASF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maksymalnie na 7 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dni przed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przemieszczeniem (przed 12.04.2019 – 15 dni),</a:t>
            </a:r>
          </a:p>
          <a:p>
            <a:pPr indent="-342900" algn="just">
              <a:defRPr/>
            </a:pP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maksymalnie 24 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h przed przemieszczeniem zostały zbadane klinicznie przez urzędowego lekarza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weterynarii,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dodatkowo w ramach badania </a:t>
            </a:r>
            <a:r>
              <a:rPr lang="pl-PL" sz="1800" dirty="0" err="1">
                <a:solidFill>
                  <a:schemeClr val="tx1"/>
                </a:solidFill>
                <a:latin typeface="+mj-lt"/>
              </a:rPr>
              <a:t>przedubojowego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 w gospodarstwie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formalna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kontrola (dokumentacja, oznakowanie) nie budzi zastrzeżeń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.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Scenariusz 2 – świnie przemieszczane z obszaru objętego ograniczeniami</a:t>
            </a:r>
          </a:p>
        </p:txBody>
      </p:sp>
    </p:spTree>
    <p:extLst>
      <p:ext uri="{BB962C8B-B14F-4D97-AF65-F5344CB8AC3E}">
        <p14:creationId xmlns:p14="http://schemas.microsoft.com/office/powerpoint/2010/main" val="16035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052735"/>
            <a:ext cx="8229600" cy="5400601"/>
          </a:xfrm>
        </p:spPr>
        <p:txBody>
          <a:bodyPr>
            <a:noAutofit/>
          </a:bodyPr>
          <a:lstStyle/>
          <a:p>
            <a:pPr marL="297180" lvl="1" indent="0" algn="ctr"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LUB</a:t>
            </a:r>
          </a:p>
          <a:p>
            <a:pPr lvl="1" indent="-342900" algn="just">
              <a:defRPr/>
            </a:pPr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zintensyfikowane kontrole w gospodarstwie.</a:t>
            </a:r>
            <a:endParaRPr lang="pl-PL" sz="20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sz="2000" dirty="0" smtClean="0">
              <a:solidFill>
                <a:prstClr val="black"/>
              </a:solidFill>
              <a:latin typeface="+mj-lt"/>
            </a:endParaRPr>
          </a:p>
          <a:p>
            <a:pPr marL="0" indent="0" algn="just">
              <a:buNone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Poświadczeniem </a:t>
            </a:r>
            <a:r>
              <a:rPr lang="pl-PL" sz="2000" dirty="0">
                <a:solidFill>
                  <a:schemeClr val="tx1"/>
                </a:solidFill>
              </a:rPr>
              <a:t>spełnienia wymagań jest wystawione przez wyznaczonego urzędowego lekarza weterynarii świadectwo zdrowia na partię zwierząt. Zachowuje ono ważność przez 48 godzin od chwili wystawienia</a:t>
            </a:r>
            <a:r>
              <a:rPr lang="pl-PL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  <a:defRPr/>
            </a:pPr>
            <a:endParaRPr lang="pl-PL" sz="2000" b="1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prstClr val="black"/>
                </a:solidFill>
              </a:rPr>
              <a:t>Na terenie Polski zalecana jest metoda badania laboratoryjnego przed przemieszczeniem do rzeźni.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prstClr val="black"/>
              </a:solidFill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prstClr val="black"/>
                </a:solidFill>
              </a:rPr>
              <a:t>Zalecane jest prowadzenie badań </a:t>
            </a:r>
            <a:r>
              <a:rPr lang="pl-PL" sz="2000" dirty="0" smtClean="0">
                <a:solidFill>
                  <a:prstClr val="black"/>
                </a:solidFill>
              </a:rPr>
              <a:t>w </a:t>
            </a:r>
            <a:r>
              <a:rPr lang="pl-PL" sz="2000" dirty="0">
                <a:solidFill>
                  <a:prstClr val="black"/>
                </a:solidFill>
              </a:rPr>
              <a:t>ramach </a:t>
            </a:r>
            <a:r>
              <a:rPr lang="pl-PL" sz="2000" dirty="0" smtClean="0">
                <a:solidFill>
                  <a:prstClr val="black"/>
                </a:solidFill>
              </a:rPr>
              <a:t>przemieszczenia świń do rzeźni w ramach obszaru objętego ograniczeniami.</a:t>
            </a:r>
            <a:endParaRPr lang="pl-PL" sz="2000" dirty="0">
              <a:solidFill>
                <a:prstClr val="black"/>
              </a:solidFill>
            </a:endParaRPr>
          </a:p>
          <a:p>
            <a:pPr marL="0" indent="0" algn="just">
              <a:buNone/>
              <a:defRPr/>
            </a:pP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Scenariusz 2 – świnie przemieszczane z obszaru objętego ograniczeniami</a:t>
            </a:r>
          </a:p>
        </p:txBody>
      </p:sp>
    </p:spTree>
    <p:extLst>
      <p:ext uri="{BB962C8B-B14F-4D97-AF65-F5344CB8AC3E}">
        <p14:creationId xmlns:p14="http://schemas.microsoft.com/office/powerpoint/2010/main" val="34499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5269969</TotalTime>
  <Words>1974</Words>
  <Application>Microsoft Office PowerPoint</Application>
  <PresentationFormat>Pokaz na ekranie (4:3)</PresentationFormat>
  <Paragraphs>173</Paragraphs>
  <Slides>25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3" baseType="lpstr">
      <vt:lpstr>Arial</vt:lpstr>
      <vt:lpstr>Bookman Old Style</vt:lpstr>
      <vt:lpstr>Century Gothic</vt:lpstr>
      <vt:lpstr>Courier New</vt:lpstr>
      <vt:lpstr>Lucida Sans Unicode</vt:lpstr>
      <vt:lpstr>Times New Roman</vt:lpstr>
      <vt:lpstr>Wingdings 2</vt:lpstr>
      <vt:lpstr>Austin</vt:lpstr>
      <vt:lpstr>ASF - ubój, oznakowanie oraz umieszczanie  na rynku mięsa i jego przetworów – pozyskanych od świń i dzików.</vt:lpstr>
      <vt:lpstr>Występowanie ASF na  terenie Polski</vt:lpstr>
      <vt:lpstr>Występowanie ASF na  terenie Polski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ASF</dc:title>
  <dc:creator>wet-mp</dc:creator>
  <cp:lastModifiedBy>dbartoszewska</cp:lastModifiedBy>
  <cp:revision>1165</cp:revision>
  <cp:lastPrinted>2019-05-13T07:13:41Z</cp:lastPrinted>
  <dcterms:modified xsi:type="dcterms:W3CDTF">2020-05-05T09:38:33Z</dcterms:modified>
</cp:coreProperties>
</file>